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2" r:id="rId5"/>
    <p:sldId id="269" r:id="rId6"/>
    <p:sldId id="270" r:id="rId7"/>
    <p:sldId id="264" r:id="rId8"/>
    <p:sldId id="265" r:id="rId9"/>
    <p:sldId id="260" r:id="rId10"/>
    <p:sldId id="267" r:id="rId11"/>
    <p:sldId id="271" r:id="rId12"/>
    <p:sldId id="266" r:id="rId13"/>
    <p:sldId id="26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B684-C48A-4724-AD45-2579251EC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14901-85C9-47B1-A554-2B410BBF7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E26A-FECA-4EA4-BF77-EBC0C843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B92A-7E9F-48FE-8789-3469536A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3CC95-FBBF-4789-9722-31D3FB35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8F5E-B28A-4423-832F-F77DEE11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791F7-1DA4-4543-9876-EEB99DC5C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FF459-47C4-4117-8994-814A680C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B8F8C-B7BE-4B26-B09B-2BF0FE4F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95257-2F50-4943-96F8-65758A21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CD1B1-EA5B-4F9C-90AC-9E4C2B8BC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B1C6C-B6EC-440E-8206-7740A3FE6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274BD-5C58-4F26-B5D5-71E50D13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C635-3FEF-43FF-BD21-4D6A7D8E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45FBF-766F-44FD-B3AF-37541F8B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1E2E-42C3-472F-8369-6E18CD23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A98C2-9D33-41DC-879A-06113BB4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0F7B5-4015-4D63-8C38-91082329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84AC8-9A4F-4512-BE6B-73245BD2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87DF3-90BC-4D76-AAE6-702D0537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AEF6-7799-4088-84A9-72E48036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58FB-D9B0-4622-88E6-9F2665085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D9A9E-C81E-4036-865F-98543EB9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D8337-4898-4B54-A0EF-7C6A73A1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975D8-A174-42E4-98FD-388B8B81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CDDF-F54C-4049-9E2A-86CD70B2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4D9A7-4505-4994-96D0-EA1908EFF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FF470-642D-479A-B4BA-ADD3509C7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0DB5-CBFD-46CA-B733-957DD30F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D10EF-6A88-4A83-98C8-3E8E5599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96941-6BB8-4F59-82F4-5D991B4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2A47-3AD2-4B94-91A9-7A66A1C1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61D4-404E-41EE-9FCB-6857083C0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60059-D8E8-4A34-B89A-C8041829F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335D6-B99B-42C2-838E-1724B295B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951B3-3748-4AD7-807E-C10B7CF81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28D4A-4DDD-42D2-9626-4827B3CB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17335-8B18-4D09-B469-302B760A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4F65A-2C3B-4FD2-85CE-B5EBB0D6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9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69BA-4C76-48F1-8FAA-27CEADBB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0A3FF-6A7D-41E0-BC06-FA89429D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EEE30-DBBE-4F80-B473-F66B557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FB258-D144-49F5-887E-5770CB98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E3869-A4FB-4C6A-97C4-C2E215A4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DAC3B-41E4-47F1-BBCF-220249D7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1C34-1C90-43A2-AD66-BFC95203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4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25CE-3C49-49E2-B52F-5CC3EB34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B25DF-F258-4F3E-BE2F-CBF1183B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92F60-3B77-4033-A27D-FA4EA15CE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37131-9045-4D91-94E0-B583AD00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6DDE0-0F3E-4C76-95E6-0EEFEBE3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2451D-2012-4375-9605-73DEBAB6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C17E-357F-4398-9D27-F76B12E5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49B87-53FE-4CA4-A103-E9B75532D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86C02-5CC0-4B35-B149-5CF7CAD9A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18203-242A-4768-B3DB-1DC82C1A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E2A7C-B590-424E-BBF2-A42607A9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6310C-C31F-4774-9CEC-2957702E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1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6052F-3D2D-4E37-9362-B5CED14F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7904D-A883-4ABA-84B6-856633C3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C9FDE-74FC-4F8A-A503-C4542107D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25E5-1A78-4C53-A504-547C9960D3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17E78-B012-4FEC-BF19-B2C5AF784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2307-C0B7-4AE1-B52F-C55C4254B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2432-6D2F-4ED8-BB2D-6E3EFBAF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VZRD4Fa1OY" TargetMode="External"/><Relationship Id="rId2" Type="http://schemas.openxmlformats.org/officeDocument/2006/relationships/hyperlink" Target="https://makemathmoments.com/models-academy/?mc_cid=f2442d98a6&amp;mc_eid=47fd838c1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ed.com/talks/angela_lee_duckworth_grit_the_power_of_passion_and_perseverance?language=en#t-43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ed.com/talks/carol_dweck_the_power_of_believing_that_you_can_improv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article/neuroscience-behind-productive-struggle" TargetMode="External"/><Relationship Id="rId2" Type="http://schemas.openxmlformats.org/officeDocument/2006/relationships/hyperlink" Target="https://www.edsurge.com/news/2019-10-28-why-struggle-is-essential-for-the-brain-and-our-live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cubed.org/wp-content/uploads/2017/03/Parent-Night-Handout-vF-1-2.pdf" TargetMode="External"/><Relationship Id="rId2" Type="http://schemas.openxmlformats.org/officeDocument/2006/relationships/hyperlink" Target="https://www.youcubed.org/evidence/parents-beliefs-math-change-childrens-achievement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mathproject.org/gmw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.gov.bc.ca/sites/curriculum.gov.bc.ca/files/curriculum/continuous-views/en_math_k-9_big_ideas.pdf" TargetMode="External"/><Relationship Id="rId2" Type="http://schemas.openxmlformats.org/officeDocument/2006/relationships/hyperlink" Target="https://curriculum.gov.bc.ca/curriculum/mathematics/goals-and-rational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urriculum.gov.bc.ca/sites/curriculum.gov.bc.ca/files/curriculum/continuous-views/en_math_k-9_curricular_competenci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0D15-C627-4AE2-98B2-2AD423E86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57237"/>
          </a:xfrm>
        </p:spPr>
        <p:txBody>
          <a:bodyPr>
            <a:noAutofit/>
          </a:bodyPr>
          <a:lstStyle/>
          <a:p>
            <a:r>
              <a:rPr lang="en-US" sz="4800" dirty="0"/>
              <a:t>NBES Numeracy Parent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77F5D-8B44-4C41-9B23-F7EF02EC6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879599"/>
            <a:ext cx="9827624" cy="47171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Reason to Celebrate: How to be a &quot;Math Person&quot;">
            <a:extLst>
              <a:ext uri="{FF2B5EF4-FFF2-40B4-BE49-F238E27FC236}">
                <a16:creationId xmlns:a16="http://schemas.microsoft.com/office/drawing/2014/main" id="{7E054893-0EAD-4846-8AB5-7F84F1B9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63" y="1984709"/>
            <a:ext cx="7603707" cy="39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C030-78E2-419A-8D3D-4DFCBEBA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WORDS from the curriculum: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131C-BE72-42FF-96FA-8C0D526252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Concrete materials</a:t>
            </a:r>
          </a:p>
          <a:p>
            <a:r>
              <a:rPr lang="en-US" dirty="0"/>
              <a:t>Mental math strategies</a:t>
            </a:r>
          </a:p>
          <a:p>
            <a:r>
              <a:rPr lang="en-US" dirty="0"/>
              <a:t>Flexible</a:t>
            </a:r>
          </a:p>
          <a:p>
            <a:r>
              <a:rPr lang="en-US" dirty="0"/>
              <a:t>Estimate reasonably</a:t>
            </a:r>
          </a:p>
          <a:p>
            <a:r>
              <a:rPr lang="en-US" dirty="0"/>
              <a:t>Multiple strategies</a:t>
            </a:r>
          </a:p>
          <a:p>
            <a:r>
              <a:rPr lang="en-US" dirty="0"/>
              <a:t>Model and draw</a:t>
            </a:r>
          </a:p>
          <a:p>
            <a:r>
              <a:rPr lang="en-US" dirty="0"/>
              <a:t>Explain and justify</a:t>
            </a:r>
          </a:p>
          <a:p>
            <a:r>
              <a:rPr lang="en-US" dirty="0"/>
              <a:t>Make connections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EB5A8-A86D-422B-B289-4AD60C49EF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kind of tasks and learning experiences foster this?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 x 6 =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42 =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X + Y + Z = 42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6A67-6D28-4673-B8A0-BECC92DC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x 18      How do you see the problem?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338DE-7296-4DC2-909B-DCD28BF2D3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visualizing!</a:t>
            </a:r>
          </a:p>
          <a:p>
            <a:r>
              <a:rPr lang="en-US" dirty="0"/>
              <a:t>2/5 brain pathways are visual</a:t>
            </a:r>
          </a:p>
          <a:p>
            <a:pPr lvl="1"/>
            <a:r>
              <a:rPr lang="en-US" dirty="0"/>
              <a:t>Quantity – finger perception – critical for number sense</a:t>
            </a:r>
          </a:p>
          <a:p>
            <a:r>
              <a:rPr lang="en-US" dirty="0"/>
              <a:t>Connect different areas of brain</a:t>
            </a:r>
          </a:p>
          <a:p>
            <a:pPr lvl="1"/>
            <a:r>
              <a:rPr lang="en-US" dirty="0"/>
              <a:t>Visual representation + symbolic</a:t>
            </a:r>
          </a:p>
          <a:p>
            <a:r>
              <a:rPr lang="en-US" dirty="0"/>
              <a:t>Visual tasks are engaging!</a:t>
            </a:r>
          </a:p>
          <a:p>
            <a:pPr lvl="1"/>
            <a:r>
              <a:rPr lang="en-US" dirty="0"/>
              <a:t>“students are inspired by the creativity that is possible when mathematics is visual”  </a:t>
            </a:r>
            <a:r>
              <a:rPr lang="en-US" sz="1600" dirty="0"/>
              <a:t>Boaler,2020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1053EC-8B2B-484D-B9F5-ECFA8BD2EF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6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65BF-AA02-4CB4-86E6-CA47E5AF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Talks – A powerful way to surface and “catch” strategies to build upon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4365-E879-4ABD-B3FF-35047CA0BF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12 x 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9FFFE-8CEF-4570-9C7F-78B0F86D77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“Strategies are caught, not taught!”</a:t>
            </a:r>
          </a:p>
          <a:p>
            <a:r>
              <a:rPr lang="en-US" dirty="0"/>
              <a:t>A strong sense of number is imperative to developing strategies</a:t>
            </a:r>
          </a:p>
          <a:p>
            <a:r>
              <a:rPr lang="en-US" dirty="0"/>
              <a:t>The number and kind of experiences a person has impacts strategy development</a:t>
            </a:r>
          </a:p>
          <a:p>
            <a:r>
              <a:rPr lang="en-US" dirty="0"/>
              <a:t>“tools in your toolkit”</a:t>
            </a:r>
          </a:p>
        </p:txBody>
      </p:sp>
    </p:spTree>
    <p:extLst>
      <p:ext uri="{BB962C8B-B14F-4D97-AF65-F5344CB8AC3E}">
        <p14:creationId xmlns:p14="http://schemas.microsoft.com/office/powerpoint/2010/main" val="316793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D6C4-2BF5-4A8E-B7F9-63425271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D90B0-EFB4-4138-A00C-9562B1D89F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Area model – a model with “legs” across the grades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Promoting Models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Mash Up Math! Area Models Explained</a:t>
            </a:r>
            <a:endParaRPr lang="en-US" dirty="0"/>
          </a:p>
        </p:txBody>
      </p:sp>
      <p:pic>
        <p:nvPicPr>
          <p:cNvPr id="2050" name="Picture 2" descr="Area Model Multiplication Explained! - YouTube">
            <a:extLst>
              <a:ext uri="{FF2B5EF4-FFF2-40B4-BE49-F238E27FC236}">
                <a16:creationId xmlns:a16="http://schemas.microsoft.com/office/drawing/2014/main" id="{C5294990-B833-4A62-B8FF-8453469D9D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32411"/>
            <a:ext cx="5181600" cy="29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3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0A45-C6B0-462E-B5A2-1F65006C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D78FA-7B93-462A-B08B-4287848F83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Foster positive attitude and growth mindset – see math as creative and collaborative and a place for success for all </a:t>
            </a:r>
          </a:p>
          <a:p>
            <a:r>
              <a:rPr lang="en-US" dirty="0"/>
              <a:t>Develop structures, routines, practices that foster learning communities and belonging</a:t>
            </a:r>
          </a:p>
          <a:p>
            <a:pPr lvl="1"/>
            <a:r>
              <a:rPr lang="en-US" dirty="0"/>
              <a:t>Number Talks</a:t>
            </a:r>
          </a:p>
          <a:p>
            <a:pPr lvl="1"/>
            <a:r>
              <a:rPr lang="en-US" dirty="0"/>
              <a:t>Alternatives to worksheets</a:t>
            </a:r>
          </a:p>
          <a:p>
            <a:pPr lvl="1"/>
            <a:r>
              <a:rPr lang="en-US" dirty="0"/>
              <a:t>Mathematical Discourse</a:t>
            </a:r>
          </a:p>
          <a:p>
            <a:pPr lvl="1"/>
            <a:r>
              <a:rPr lang="en-US" dirty="0"/>
              <a:t>Rich tasks</a:t>
            </a:r>
          </a:p>
          <a:p>
            <a:pPr lvl="1"/>
            <a:r>
              <a:rPr lang="en-US" dirty="0"/>
              <a:t>Math Passports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3CA04-9C8D-4CA1-81A4-01BF85DE3D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Develop learners with a deep conceptual understanding and with lots of “tools in their toolkit”!</a:t>
            </a:r>
          </a:p>
          <a:p>
            <a:r>
              <a:rPr lang="en-US" dirty="0"/>
              <a:t>Develop NBES Grit – Problem-solving, Collaboration, Curiosity, Regulation through the kinds of learning opportunities students are immersed in</a:t>
            </a:r>
          </a:p>
        </p:txBody>
      </p:sp>
    </p:spTree>
    <p:extLst>
      <p:ext uri="{BB962C8B-B14F-4D97-AF65-F5344CB8AC3E}">
        <p14:creationId xmlns:p14="http://schemas.microsoft.com/office/powerpoint/2010/main" val="14371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6131-3030-40C9-9B17-29F7B454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NBES Attribute Wheel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F9AB1-3A6E-44D9-A066-50C398337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Focus on Belonging</a:t>
            </a:r>
          </a:p>
          <a:p>
            <a:r>
              <a:rPr lang="en-US" dirty="0"/>
              <a:t>How do we foster belonging?</a:t>
            </a:r>
          </a:p>
          <a:p>
            <a:pPr lvl="1"/>
            <a:r>
              <a:rPr lang="en-US" dirty="0"/>
              <a:t>Safe</a:t>
            </a:r>
          </a:p>
          <a:p>
            <a:pPr lvl="1"/>
            <a:r>
              <a:rPr lang="en-US" dirty="0"/>
              <a:t>Respected</a:t>
            </a:r>
          </a:p>
          <a:p>
            <a:pPr lvl="1"/>
            <a:r>
              <a:rPr lang="en-US" dirty="0"/>
              <a:t>Valued</a:t>
            </a:r>
          </a:p>
          <a:p>
            <a:pPr lvl="1"/>
            <a:r>
              <a:rPr lang="en-US" dirty="0"/>
              <a:t>Supported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Inclusive Community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5EF8B6-C91C-4470-936C-A3C216C5DD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6468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25F7-322B-4584-84B9-C63949F4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quadrant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4F73B-CAC4-4E1E-9369-738D5F9FEB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D2AFA8-F9D1-4BE0-8EA0-6EBACFA781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8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0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E392-6270-4E98-9BEF-3AD4B135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529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GRIT = perseverance + passion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8CFB6-35A8-47B8-9106-E236368638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Angela Duckworth – Psychologist</a:t>
            </a:r>
          </a:p>
          <a:p>
            <a:r>
              <a:rPr lang="en-US" dirty="0"/>
              <a:t>“Who is successful here and why?”</a:t>
            </a:r>
          </a:p>
          <a:p>
            <a:r>
              <a:rPr lang="en-US" dirty="0"/>
              <a:t>Perseverance and passion are most important indicators of success</a:t>
            </a:r>
          </a:p>
          <a:p>
            <a:r>
              <a:rPr lang="en-US" dirty="0">
                <a:hlinkClick r:id="rId2"/>
              </a:rPr>
              <a:t>TED Talks: Sylvia Duckworth GRIT: The Power of Passion and Perseverance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10" descr="Sylvia Duckworth on Twitter: &amp;quot;Love it, thx for sharing, Michael!… &amp;quot;">
            <a:extLst>
              <a:ext uri="{FF2B5EF4-FFF2-40B4-BE49-F238E27FC236}">
                <a16:creationId xmlns:a16="http://schemas.microsoft.com/office/drawing/2014/main" id="{01DB1B0F-18C6-40D4-8577-1A733185B2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30" y="1499246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amazon.ca/images/I/51KH3g6BwKL._SX343_BO1,204,203,200_.jpg">
            <a:extLst>
              <a:ext uri="{FF2B5EF4-FFF2-40B4-BE49-F238E27FC236}">
                <a16:creationId xmlns:a16="http://schemas.microsoft.com/office/drawing/2014/main" id="{4FB03FEB-C665-457D-926B-19232B60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63" y="1499246"/>
            <a:ext cx="2668397" cy="385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3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1184-D093-4C6F-85AE-B7DC1AB9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Mindset = intelligence can be developed with effort and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3A80D-A425-46DE-BCDC-85D0C31D6F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D9B03-8E3D-44DD-9D0C-46AD07CB35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Carol Dweck - Psychologist</a:t>
            </a:r>
          </a:p>
          <a:p>
            <a:r>
              <a:rPr lang="en-US" dirty="0"/>
              <a:t>When one has a growth mindset, one embraces challenge and sees effort and perseverance as the path to success.</a:t>
            </a:r>
          </a:p>
          <a:p>
            <a:r>
              <a:rPr lang="en-US" dirty="0"/>
              <a:t>The power of “yet”!</a:t>
            </a:r>
          </a:p>
          <a:p>
            <a:r>
              <a:rPr lang="en-US" dirty="0">
                <a:hlinkClick r:id="rId2"/>
              </a:rPr>
              <a:t>TED Talk: Carol Dweck: The Power of Believing That You Can Improve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arol Dweck Two Mindsets">
            <a:extLst>
              <a:ext uri="{FF2B5EF4-FFF2-40B4-BE49-F238E27FC236}">
                <a16:creationId xmlns:a16="http://schemas.microsoft.com/office/drawing/2014/main" id="{7F67127B-FA73-4DA7-BA23-9E31DE5E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376"/>
            <a:ext cx="4013894" cy="519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amazon.ca/images/I/41j2-Rz1jiL._SX322_BO1,204,203,200_.jpg">
            <a:extLst>
              <a:ext uri="{FF2B5EF4-FFF2-40B4-BE49-F238E27FC236}">
                <a16:creationId xmlns:a16="http://schemas.microsoft.com/office/drawing/2014/main" id="{EE561811-72B5-431C-B9A5-BC6B03D51D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25" y="2286000"/>
            <a:ext cx="2303075" cy="35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6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4131-B15F-46EB-AB9F-5EF6553C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Positive Power of Struggle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9FCA-64FE-4F81-87A2-19FF74000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Why Struggle is Essential for Our Brain and Our Lives</a:t>
            </a:r>
            <a:endParaRPr lang="en-US" dirty="0"/>
          </a:p>
          <a:p>
            <a:r>
              <a:rPr lang="en-US" dirty="0">
                <a:hlinkClick r:id="rId3"/>
              </a:rPr>
              <a:t>Neuroscience Behind Productive Struggle</a:t>
            </a:r>
            <a:endParaRPr lang="en-US" dirty="0"/>
          </a:p>
          <a:p>
            <a:r>
              <a:rPr lang="en-US" dirty="0"/>
              <a:t>Struggle is critical to mastery</a:t>
            </a:r>
          </a:p>
          <a:p>
            <a:r>
              <a:rPr lang="en-US" dirty="0"/>
              <a:t>Those that have struggled the most are the highest achievers</a:t>
            </a:r>
          </a:p>
          <a:p>
            <a:r>
              <a:rPr lang="en-US" dirty="0"/>
              <a:t>Mistakes are good for our brain</a:t>
            </a:r>
          </a:p>
          <a:p>
            <a:pPr lvl="1"/>
            <a:r>
              <a:rPr lang="en-US" dirty="0"/>
              <a:t>Expected, inspected, respected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1E602-ED9F-4828-9926-8817371DFB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you are only doing what you already know how to do, you are not learning or growing your brain</a:t>
            </a:r>
          </a:p>
          <a:p>
            <a:r>
              <a:rPr lang="en-US" dirty="0"/>
              <a:t>“hard, fun” That feeling of ‘hard’ is the feeling of your brain developing, strengthening and growing”.</a:t>
            </a:r>
          </a:p>
          <a:p>
            <a:r>
              <a:rPr lang="en-US" dirty="0"/>
              <a:t>Self-regulation strategies for when one is feeling frustrated, tired, or defeated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develop stamina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82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5C04-6AF6-4D1E-87B7-12043019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 of Parents and Teachers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4F3BD-E1CC-4D51-90C4-23C705959B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Numeracy is unique in our curriculum:</a:t>
            </a:r>
          </a:p>
          <a:p>
            <a:pPr lvl="1"/>
            <a:r>
              <a:rPr lang="en-US" dirty="0"/>
              <a:t>Poisoned relationship</a:t>
            </a:r>
          </a:p>
          <a:p>
            <a:pPr lvl="1"/>
            <a:r>
              <a:rPr lang="en-US" dirty="0"/>
              <a:t>“I hate math”</a:t>
            </a:r>
          </a:p>
          <a:p>
            <a:pPr lvl="1"/>
            <a:r>
              <a:rPr lang="en-US" dirty="0"/>
              <a:t>“I’m not a math person”</a:t>
            </a:r>
          </a:p>
          <a:p>
            <a:pPr lvl="1"/>
            <a:r>
              <a:rPr lang="en-US" dirty="0"/>
              <a:t>“This is not the way I was taught”</a:t>
            </a:r>
          </a:p>
          <a:p>
            <a:pPr lvl="1"/>
            <a:r>
              <a:rPr lang="en-US" dirty="0"/>
              <a:t>The attitude of parents/teachers impacts success of learner</a:t>
            </a:r>
          </a:p>
          <a:p>
            <a:pPr lvl="1"/>
            <a:r>
              <a:rPr lang="en-US" dirty="0"/>
              <a:t>Teachers/parents teach how they learned</a:t>
            </a:r>
          </a:p>
          <a:p>
            <a:pPr lvl="1"/>
            <a:r>
              <a:rPr lang="en-US" dirty="0"/>
              <a:t>The best support is encouraging a positive growth mindset and to “play” with numbers!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So, undoing and rebuilding our relationship is imperative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1762F-45B1-466E-95D4-6A7E950546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Dr. Jo </a:t>
            </a:r>
            <a:r>
              <a:rPr lang="en-US" dirty="0" err="1"/>
              <a:t>Boaler</a:t>
            </a:r>
            <a:r>
              <a:rPr lang="en-US" dirty="0"/>
              <a:t> – </a:t>
            </a:r>
            <a:r>
              <a:rPr lang="en-US" dirty="0" err="1"/>
              <a:t>YouCubed</a:t>
            </a:r>
            <a:endParaRPr lang="en-US" dirty="0"/>
          </a:p>
          <a:p>
            <a:r>
              <a:rPr lang="en-US" dirty="0">
                <a:hlinkClick r:id="rId2"/>
              </a:rPr>
              <a:t>Parents' Beliefs About Math Change Their Children's Achievement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6 Ways to Support Your Child's Mathematical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7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27E6-3224-4907-A6B3-FC3D0D84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Math?  What one word comes to mind?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DE088-9392-4AE2-924B-16A4043730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"Math is" video from Global Math Project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Math is:</a:t>
            </a:r>
          </a:p>
          <a:p>
            <a:pPr lvl="1"/>
            <a:r>
              <a:rPr lang="en-US" dirty="0"/>
              <a:t>Rich dialogue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Curiosity</a:t>
            </a:r>
          </a:p>
          <a:p>
            <a:pPr lvl="1"/>
            <a:r>
              <a:rPr lang="en-US" dirty="0"/>
              <a:t>Perseverance</a:t>
            </a:r>
          </a:p>
          <a:p>
            <a:pPr lvl="1"/>
            <a:r>
              <a:rPr lang="en-US" dirty="0"/>
              <a:t>Problem-solving</a:t>
            </a:r>
          </a:p>
          <a:p>
            <a:pPr lvl="1"/>
            <a:r>
              <a:rPr lang="en-US" dirty="0"/>
              <a:t>Creative and flexible</a:t>
            </a:r>
          </a:p>
          <a:p>
            <a:pPr lvl="1"/>
            <a:r>
              <a:rPr lang="en-US" dirty="0"/>
              <a:t>Purposeful and contextual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940CD-2E80-4443-BB74-998A94B92C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Math is not:</a:t>
            </a:r>
          </a:p>
          <a:p>
            <a:pPr lvl="1"/>
            <a:r>
              <a:rPr lang="en-US" dirty="0"/>
              <a:t>Human calculator</a:t>
            </a:r>
          </a:p>
          <a:p>
            <a:pPr lvl="1"/>
            <a:r>
              <a:rPr lang="en-US" dirty="0"/>
              <a:t>Fast – speed pressure, timed tests</a:t>
            </a:r>
          </a:p>
          <a:p>
            <a:pPr lvl="1"/>
            <a:r>
              <a:rPr lang="en-US" dirty="0"/>
              <a:t>One way to solve</a:t>
            </a:r>
          </a:p>
          <a:p>
            <a:pPr lvl="1"/>
            <a:r>
              <a:rPr lang="en-US" dirty="0"/>
              <a:t>One right answer</a:t>
            </a:r>
          </a:p>
          <a:p>
            <a:pPr lvl="1"/>
            <a:r>
              <a:rPr lang="en-US" dirty="0"/>
              <a:t>Rules and steps</a:t>
            </a:r>
          </a:p>
          <a:p>
            <a:pPr lvl="1"/>
            <a:r>
              <a:rPr lang="en-US" dirty="0"/>
              <a:t>Memorization – </a:t>
            </a:r>
            <a:r>
              <a:rPr lang="en-US" sz="2000" dirty="0"/>
              <a:t>“students who took a memorization approach to mathematics were the lowest-achieving students in every country”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Boaler</a:t>
            </a:r>
            <a:r>
              <a:rPr lang="en-US" sz="1800" dirty="0"/>
              <a:t> 2020)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727C-19CF-4150-9C08-D67F5251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B.C. Curriculum – Numeracy spiral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E37C8-44B8-4B23-B8C6-779783DF3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39912"/>
            <a:ext cx="4800600" cy="31781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Goals of our Curriculum</a:t>
            </a:r>
            <a:endParaRPr lang="en-US" dirty="0"/>
          </a:p>
          <a:p>
            <a:pPr lvl="1"/>
            <a:r>
              <a:rPr lang="en-US" dirty="0"/>
              <a:t>Develop curricular competencies </a:t>
            </a:r>
          </a:p>
          <a:p>
            <a:pPr lvl="1"/>
            <a:r>
              <a:rPr lang="en-US" dirty="0"/>
              <a:t>Very similar across all areas in curriculum</a:t>
            </a:r>
          </a:p>
          <a:p>
            <a:pPr lvl="1"/>
            <a:r>
              <a:rPr lang="en-US" dirty="0"/>
              <a:t>If our goal is to develop “deep” we have to DO “deep”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Progression:</a:t>
            </a:r>
          </a:p>
          <a:p>
            <a:pPr lvl="2"/>
            <a:r>
              <a:rPr lang="en-US" dirty="0"/>
              <a:t>Concrete </a:t>
            </a:r>
            <a:r>
              <a:rPr lang="en-US" dirty="0">
                <a:sym typeface="Wingdings" panose="05000000000000000000" pitchFamily="2" charset="2"/>
              </a:rPr>
              <a:t>Pictorial Symbolic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Manipulatives, pictures, models expected for all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E47E4-1106-4E42-ACDC-F4A9BA607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60900" cy="30003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BIG Ideas across the grades</a:t>
            </a:r>
            <a:endParaRPr lang="en-US" dirty="0"/>
          </a:p>
          <a:p>
            <a:pPr lvl="1"/>
            <a:r>
              <a:rPr lang="en-US" dirty="0"/>
              <a:t>Spiral</a:t>
            </a:r>
          </a:p>
          <a:p>
            <a:pPr lvl="1"/>
            <a:r>
              <a:rPr lang="en-US" dirty="0"/>
              <a:t>Same 5 areas</a:t>
            </a:r>
          </a:p>
          <a:p>
            <a:pPr lvl="1"/>
            <a:r>
              <a:rPr lang="en-US" dirty="0"/>
              <a:t>Revisit and build (developmental readiness)</a:t>
            </a:r>
          </a:p>
          <a:p>
            <a:pPr lvl="1"/>
            <a:endParaRPr lang="en-US" dirty="0"/>
          </a:p>
          <a:p>
            <a:pPr lvl="1"/>
            <a:r>
              <a:rPr lang="en-US" sz="2600" dirty="0">
                <a:hlinkClick r:id="rId4"/>
              </a:rPr>
              <a:t>Curricular Competencies across the grades</a:t>
            </a:r>
            <a:endParaRPr lang="en-US" sz="2600" dirty="0"/>
          </a:p>
          <a:p>
            <a:pPr lvl="2"/>
            <a:r>
              <a:rPr lang="en-US" sz="2200" dirty="0"/>
              <a:t>Same 4 big skill sets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E57A0E-7715-4FCD-8036-1F2D2359B339}"/>
</file>

<file path=customXml/itemProps2.xml><?xml version="1.0" encoding="utf-8"?>
<ds:datastoreItem xmlns:ds="http://schemas.openxmlformats.org/officeDocument/2006/customXml" ds:itemID="{DDABA0D6-8B1C-44B8-966A-09618497D88F}"/>
</file>

<file path=customXml/itemProps3.xml><?xml version="1.0" encoding="utf-8"?>
<ds:datastoreItem xmlns:ds="http://schemas.openxmlformats.org/officeDocument/2006/customXml" ds:itemID="{EDAD9B19-1C49-456A-BAA8-B2E7B585743D}"/>
</file>

<file path=docProps/app.xml><?xml version="1.0" encoding="utf-8"?>
<Properties xmlns="http://schemas.openxmlformats.org/officeDocument/2006/extended-properties" xmlns:vt="http://schemas.openxmlformats.org/officeDocument/2006/docPropsVTypes">
  <TotalTime>17688</TotalTime>
  <Words>764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NBES Numeracy Parent Presentation</vt:lpstr>
      <vt:lpstr>NBES Attribute Wheel</vt:lpstr>
      <vt:lpstr>Four quadrant details</vt:lpstr>
      <vt:lpstr>GRIT = perseverance + passion </vt:lpstr>
      <vt:lpstr>Growth Mindset = intelligence can be developed with effort and experience</vt:lpstr>
      <vt:lpstr>The Positive Power of Struggle</vt:lpstr>
      <vt:lpstr>Attitude of Parents and Teachers Matter</vt:lpstr>
      <vt:lpstr>What is Math?  What one word comes to mind?</vt:lpstr>
      <vt:lpstr>B.C. Curriculum – Numeracy spiral</vt:lpstr>
      <vt:lpstr>Some KEY WORDS from the curriculum:</vt:lpstr>
      <vt:lpstr>5 x 18      How do you see the problem?</vt:lpstr>
      <vt:lpstr>Number Talks – A powerful way to surface and “catch” strategies to build upon </vt:lpstr>
      <vt:lpstr>The power of models</vt:lpstr>
      <vt:lpstr>Goals: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Mostad</dc:creator>
  <cp:lastModifiedBy>Karen Mostad</cp:lastModifiedBy>
  <cp:revision>34</cp:revision>
  <dcterms:created xsi:type="dcterms:W3CDTF">2021-09-20T17:14:58Z</dcterms:created>
  <dcterms:modified xsi:type="dcterms:W3CDTF">2021-11-23T18:12:59Z</dcterms:modified>
</cp:coreProperties>
</file>